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76" r:id="rId3"/>
    <p:sldId id="278" r:id="rId4"/>
    <p:sldId id="277" r:id="rId5"/>
    <p:sldId id="275" r:id="rId6"/>
    <p:sldId id="274" r:id="rId7"/>
    <p:sldId id="273" r:id="rId8"/>
    <p:sldId id="289" r:id="rId9"/>
    <p:sldId id="271" r:id="rId10"/>
    <p:sldId id="29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4" autoAdjust="0"/>
    <p:restoredTop sz="94660"/>
  </p:normalViewPr>
  <p:slideViewPr>
    <p:cSldViewPr snapToGrid="0">
      <p:cViewPr varScale="1">
        <p:scale>
          <a:sx n="81" d="100"/>
          <a:sy n="81" d="100"/>
        </p:scale>
        <p:origin x="78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343D68-855B-4F90-A85F-EF39485C2B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EC376BB-B82F-4F30-9129-583C1F6C3D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6CB77E-55D6-4115-AE17-1797BA627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EDFAEB-63DF-4645-B46B-7EED4A2E0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1D197F-9752-47CE-A80B-4793E4519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076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580661-6622-44B5-9C81-D4F14B47D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CDD69A-0F37-4008-A8C3-0F0722F5BD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0EB628-11ED-4EF0-B4CD-A29C6AFB0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BE9381-6BEF-4586-B91E-DBA62F2CA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C8C973-368D-43E7-9D88-C4922A65A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15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634F51E-94FC-414C-A0FA-B8230E6B2D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72C1A6D-FE16-4EAB-AD3A-BE7EBBE4EF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8B6758-F35A-41DB-AAF4-B0F8E0F5E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C598A5-C7FA-4E6E-A7F7-EBACCA6FC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286F46-0635-496E-995C-20B4E5CF3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19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9AB299-5A39-486E-AF80-A31465605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568DAB-FD7C-4E65-B9F5-97EC1A6C7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F6EBF4-0BB5-45E5-B9A0-92A04F94E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964AF4-0F96-40CF-BBF3-17F63AEA3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BEA4C7-E2EB-40DA-B1C5-5418DD4CD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964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DB161D-6319-4A50-8564-4702F37DD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D121B8-F90F-42D4-9649-4364B5925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539B46-1541-4882-A303-AA60F17EE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81D7C9-FC88-4B2B-8645-39093DBB6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94919E-7D9C-44C9-933C-AC11A2756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088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847173-930F-48BA-B0DA-9D7868660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DD9DE1-BA02-4BFE-B44A-07711855A9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3A4ADAF-FCBC-40C0-8CE8-211F2E777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53D28C0-D668-4602-8D80-A7E9B737F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143C60-3E81-46DB-B1A0-17ACC1F17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D9CC8B-7A55-4EFF-9062-93BFAB83E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280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3AF3B8-1246-480C-8489-38C0E680F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4B8625-F0FB-4EA1-99AD-9CC6798AC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E224B19-1AE4-454C-BCE8-D6BDE62863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0A02760-E9B9-465E-AF01-C9057B0FBC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BE11A11-712D-4CCB-B970-92EFF49DEA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CAA4E0F-0459-4AC4-921C-00DA5A4BE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2A4FCFE-2A1A-4244-8C28-58C290339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67CCFAA-C4A6-4850-81DE-375567942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640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D2BD8-D63A-4CF8-AF02-486DBF95F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EA9BAA6-556C-4A2C-9B2D-AB3013AE8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B332843-763B-425C-9084-1524AE1A8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15E8CC-CE14-4423-B3FB-B7DF362C1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761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238F28D-1A54-4CFD-9570-CF92DDFC2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A916E16-658B-491D-9389-5FB1AF048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1CB145F-1A2C-4C28-AB70-4D237733E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266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09B603-50C4-4CA0-9F7D-E092983C9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31B997-18AE-4FF4-ADEE-CFA94CDE1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005862C-6D40-4CD9-B143-CEE2AC639B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24F6A8-EA15-4993-8E83-C31149BA0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924B365-298A-43EF-B676-CB2B53B1C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D3F136B-DACF-4E88-B62C-F175C6AD1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54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2EBED2-00F5-435C-BF03-CD5B26F5B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A05C8E3-4A5F-4E2D-941C-70CB2EA724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C0D4825-5A79-463B-8ED7-B6C2EB12F9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E72B1B8-6727-4964-86AF-6E4F58A77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194A51-A45E-45B1-91D9-443C747D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67FBAB-6E06-4A66-82FA-CBCC53532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557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795E2E-5D61-4487-9E05-E29D69CD7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6606EC-DDA1-4827-BBE6-21C59904CA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672C67-7AFE-4DB7-9C94-BAC640E9CA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F20B0-37DB-4E43-A514-CC1C5E0866BC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BA43FC-E2DE-49EA-8537-6074FDD0DF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0924C9-0AB7-42F8-94A4-1EF3CD54B7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C41C4-6F7C-4B31-B075-820761C39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601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.jpeg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.jpeg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Похожее изображение">
            <a:extLst>
              <a:ext uri="{FF2B5EF4-FFF2-40B4-BE49-F238E27FC236}">
                <a16:creationId xmlns:a16="http://schemas.microsoft.com/office/drawing/2014/main" id="{1E88424F-C912-4AF4-BCA7-34FC6C75A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5" y="1230517"/>
            <a:ext cx="11750563" cy="5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A6118-A44B-4EAA-8F07-FA408E0930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4179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  <a:latin typeface="+mn-lt"/>
              </a:rPr>
              <a:t>Расширенное  заседание президиума Международной академии информатизации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EFA772-0DB9-4CD5-AC8C-F521333FFA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sz="4000" dirty="0">
              <a:solidFill>
                <a:schemeClr val="bg1"/>
              </a:solidFill>
            </a:endParaRPr>
          </a:p>
          <a:p>
            <a:r>
              <a:rPr lang="ru-RU" sz="4000" dirty="0">
                <a:solidFill>
                  <a:schemeClr val="bg1"/>
                </a:solidFill>
              </a:rPr>
              <a:t>29 апреля 2026 года</a:t>
            </a:r>
          </a:p>
          <a:p>
            <a:r>
              <a:rPr lang="ru-RU" sz="3000" dirty="0" err="1">
                <a:solidFill>
                  <a:schemeClr val="bg1"/>
                </a:solidFill>
              </a:rPr>
              <a:t>г.Аматы</a:t>
            </a:r>
            <a:r>
              <a:rPr lang="ru-RU" sz="3000" dirty="0">
                <a:solidFill>
                  <a:schemeClr val="bg1"/>
                </a:solidFill>
              </a:rPr>
              <a:t>, пр.Абылай хана, 79/71, конференц-зал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FD9B7B1-5A27-4CFE-BDC3-DC9DE1C426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7816" y="82551"/>
          <a:ext cx="1143000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Picture" r:id="rId5" imgW="6309360" imgH="6406896" progId="Word.Picture.8">
                  <p:embed/>
                </p:oleObj>
              </mc:Choice>
              <mc:Fallback>
                <p:oleObj name="Picture" r:id="rId5" imgW="6309360" imgH="6406896" progId="Word.Picture.8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9FD9B7B1-5A27-4CFE-BDC3-DC9DE1C426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816" y="82551"/>
                        <a:ext cx="1143000" cy="1039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10A75C5-AF7B-414B-8300-2A4AB6579E81}"/>
              </a:ext>
            </a:extLst>
          </p:cNvPr>
          <p:cNvSpPr txBox="1"/>
          <p:nvPr/>
        </p:nvSpPr>
        <p:spPr>
          <a:xfrm>
            <a:off x="1789471" y="390048"/>
            <a:ext cx="9674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99"/>
                </a:solidFill>
              </a:rPr>
              <a:t>МЕЖДУНАРОДНАЯ АКАДЕМИЯ ИНФОРМАТИЗАЦИИ (МАИН)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E8EA77-1C35-47FC-9426-CAB1324DD404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074" y="5856976"/>
            <a:ext cx="1840548" cy="6441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C48896-A288-4C57-B952-C2887B72AA3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94" y="5815996"/>
            <a:ext cx="1601011" cy="644194"/>
          </a:xfrm>
          <a:prstGeom prst="rect">
            <a:avLst/>
          </a:prstGeom>
        </p:spPr>
      </p:pic>
      <p:pic>
        <p:nvPicPr>
          <p:cNvPr id="9" name="Picture 4" descr="https://telecom.kz/media/v2/image/logo-caption.png">
            <a:extLst>
              <a:ext uri="{FF2B5EF4-FFF2-40B4-BE49-F238E27FC236}">
                <a16:creationId xmlns:a16="http://schemas.microsoft.com/office/drawing/2014/main" id="{6A565FD9-EF27-4330-9B2E-5D5786F15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2739" y="6088658"/>
            <a:ext cx="1361862" cy="18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Картинки по запросу казахтелеком лого">
            <a:extLst>
              <a:ext uri="{FF2B5EF4-FFF2-40B4-BE49-F238E27FC236}">
                <a16:creationId xmlns:a16="http://schemas.microsoft.com/office/drawing/2014/main" id="{F1CD0EBE-5D2D-46CB-AD85-B2C3A498C7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51"/>
          <a:stretch/>
        </p:blipFill>
        <p:spPr bwMode="auto">
          <a:xfrm>
            <a:off x="9212486" y="5989638"/>
            <a:ext cx="650253" cy="37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496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Похожее изображение">
            <a:extLst>
              <a:ext uri="{FF2B5EF4-FFF2-40B4-BE49-F238E27FC236}">
                <a16:creationId xmlns:a16="http://schemas.microsoft.com/office/drawing/2014/main" id="{1E88424F-C912-4AF4-BCA7-34FC6C75A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5" y="1230517"/>
            <a:ext cx="11750563" cy="5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A6118-A44B-4EAA-8F07-FA408E0930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4179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  <a:latin typeface="+mn-lt"/>
              </a:rPr>
              <a:t>Расширенное  заседание президиума Международной академии информатизации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EFA772-0DB9-4CD5-AC8C-F521333FFA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sz="4000" dirty="0">
              <a:solidFill>
                <a:schemeClr val="bg1"/>
              </a:solidFill>
            </a:endParaRPr>
          </a:p>
          <a:p>
            <a:r>
              <a:rPr lang="ru-RU" sz="4000" dirty="0">
                <a:solidFill>
                  <a:schemeClr val="bg1"/>
                </a:solidFill>
              </a:rPr>
              <a:t>29 апреля 2026 года</a:t>
            </a:r>
          </a:p>
          <a:p>
            <a:r>
              <a:rPr lang="ru-RU" sz="3000" dirty="0" err="1">
                <a:solidFill>
                  <a:schemeClr val="bg1"/>
                </a:solidFill>
              </a:rPr>
              <a:t>г.Аматы</a:t>
            </a:r>
            <a:r>
              <a:rPr lang="ru-RU" sz="3000" dirty="0">
                <a:solidFill>
                  <a:schemeClr val="bg1"/>
                </a:solidFill>
              </a:rPr>
              <a:t>, пр.Абылай хана, 79/71, конференц-зал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FD9B7B1-5A27-4CFE-BDC3-DC9DE1C426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7816" y="82551"/>
          <a:ext cx="1143000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Picture" r:id="rId5" imgW="6309360" imgH="6406896" progId="Word.Picture.8">
                  <p:embed/>
                </p:oleObj>
              </mc:Choice>
              <mc:Fallback>
                <p:oleObj name="Picture" r:id="rId5" imgW="6309360" imgH="6406896" progId="Word.Picture.8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9FD9B7B1-5A27-4CFE-BDC3-DC9DE1C426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816" y="82551"/>
                        <a:ext cx="1143000" cy="1039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10A75C5-AF7B-414B-8300-2A4AB6579E81}"/>
              </a:ext>
            </a:extLst>
          </p:cNvPr>
          <p:cNvSpPr txBox="1"/>
          <p:nvPr/>
        </p:nvSpPr>
        <p:spPr>
          <a:xfrm>
            <a:off x="1789471" y="390048"/>
            <a:ext cx="9674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99"/>
                </a:solidFill>
              </a:rPr>
              <a:t>МЕЖДУНАРОДНАЯ АКАДЕМИЯ ИНФОРМАТИЗАЦИИ (МАИН)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E8EA77-1C35-47FC-9426-CAB1324DD404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074" y="5856976"/>
            <a:ext cx="1840548" cy="6441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C48896-A288-4C57-B952-C2887B72AA3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94" y="5815996"/>
            <a:ext cx="1601011" cy="644194"/>
          </a:xfrm>
          <a:prstGeom prst="rect">
            <a:avLst/>
          </a:prstGeom>
        </p:spPr>
      </p:pic>
      <p:pic>
        <p:nvPicPr>
          <p:cNvPr id="9" name="Picture 4" descr="https://telecom.kz/media/v2/image/logo-caption.png">
            <a:extLst>
              <a:ext uri="{FF2B5EF4-FFF2-40B4-BE49-F238E27FC236}">
                <a16:creationId xmlns:a16="http://schemas.microsoft.com/office/drawing/2014/main" id="{6A565FD9-EF27-4330-9B2E-5D5786F15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2739" y="6088658"/>
            <a:ext cx="1361862" cy="18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Картинки по запросу казахтелеком лого">
            <a:extLst>
              <a:ext uri="{FF2B5EF4-FFF2-40B4-BE49-F238E27FC236}">
                <a16:creationId xmlns:a16="http://schemas.microsoft.com/office/drawing/2014/main" id="{F1CD0EBE-5D2D-46CB-AD85-B2C3A498C7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51"/>
          <a:stretch/>
        </p:blipFill>
        <p:spPr bwMode="auto">
          <a:xfrm>
            <a:off x="9212486" y="5989638"/>
            <a:ext cx="650253" cy="37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851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1FEBADD-DACA-4886-9A10-FEAA55FD6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6147" y="1690688"/>
            <a:ext cx="6949046" cy="30130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b="1" i="0" dirty="0">
                <a:solidFill>
                  <a:schemeClr val="bg1"/>
                </a:solidFill>
                <a:effectLst/>
              </a:rPr>
              <a:t>(01.01.1937 г. – </a:t>
            </a:r>
            <a:r>
              <a:rPr lang="ru-RU" sz="2600" b="1" dirty="0">
                <a:solidFill>
                  <a:schemeClr val="bg1"/>
                </a:solidFill>
              </a:rPr>
              <a:t>25</a:t>
            </a:r>
            <a:r>
              <a:rPr lang="ru-RU" sz="2600" b="1" i="0" dirty="0">
                <a:solidFill>
                  <a:schemeClr val="bg1"/>
                </a:solidFill>
                <a:effectLst/>
              </a:rPr>
              <a:t>.04.2026 г.)</a:t>
            </a:r>
          </a:p>
          <a:p>
            <a:pPr marL="0" indent="0"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Президент МАИН, доктор технических наук, профессор, основатель и первый директор Института проблем информатики и управления</a:t>
            </a:r>
          </a:p>
          <a:p>
            <a:pPr marL="0" indent="0"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Академик НАН РК 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и ОО «МАИН»</a:t>
            </a:r>
          </a:p>
          <a:p>
            <a:pPr marL="0" indent="0">
              <a:buNone/>
            </a:pPr>
            <a:endParaRPr lang="ru-RU" sz="2600" b="1" dirty="0">
              <a:solidFill>
                <a:schemeClr val="bg1"/>
              </a:solidFill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F59147E-D98F-4CBC-9FE0-55567B3F2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err="1">
                <a:solidFill>
                  <a:schemeClr val="bg1"/>
                </a:solidFill>
                <a:latin typeface="+mn-lt"/>
              </a:rPr>
              <a:t>Ашимов</a:t>
            </a:r>
            <a:r>
              <a:rPr lang="ru-RU" sz="4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4800" b="1" dirty="0" err="1">
                <a:solidFill>
                  <a:schemeClr val="bg1"/>
                </a:solidFill>
                <a:latin typeface="+mn-lt"/>
              </a:rPr>
              <a:t>Абдыкаппар</a:t>
            </a:r>
            <a:r>
              <a:rPr lang="ru-RU" sz="4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4800" b="1" dirty="0" err="1">
                <a:solidFill>
                  <a:schemeClr val="bg1"/>
                </a:solidFill>
                <a:latin typeface="+mn-lt"/>
              </a:rPr>
              <a:t>Ашимович</a:t>
            </a:r>
            <a:br>
              <a:rPr lang="ru-RU" sz="4400" b="1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2" descr="Что нужно делать в день рождения умершего? - Благодел">
            <a:extLst>
              <a:ext uri="{FF2B5EF4-FFF2-40B4-BE49-F238E27FC236}">
                <a16:creationId xmlns:a16="http://schemas.microsoft.com/office/drawing/2014/main" id="{B0B1BE00-C1B2-4EC5-AF1B-C62242993E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/>
          <a:stretch/>
        </p:blipFill>
        <p:spPr bwMode="auto">
          <a:xfrm>
            <a:off x="8112368" y="4214140"/>
            <a:ext cx="4332049" cy="26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066508-68A8-434F-B1D7-2D6116770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685" y="1616185"/>
            <a:ext cx="3267856" cy="375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92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342609-9CA3-4F5B-A2B0-81FEC3807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n-lt"/>
              </a:rPr>
              <a:t>Гурьевский Борис Алексеевич</a:t>
            </a:r>
            <a:br>
              <a:rPr lang="ru-RU" b="1" dirty="0">
                <a:solidFill>
                  <a:schemeClr val="bg1"/>
                </a:solidFill>
                <a:latin typeface="+mn-lt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050B66-8556-4027-B15C-182F18C537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7544" y="1723217"/>
            <a:ext cx="6262984" cy="438912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600" b="1" dirty="0">
                <a:solidFill>
                  <a:schemeClr val="bg1"/>
                </a:solidFill>
              </a:rPr>
              <a:t>(19.09.1939 г. – 02.04.2026 г.)</a:t>
            </a:r>
          </a:p>
          <a:p>
            <a:pPr marL="0" indent="0">
              <a:lnSpc>
                <a:spcPct val="100000"/>
              </a:lnSpc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2600" b="1" dirty="0" err="1">
                <a:solidFill>
                  <a:schemeClr val="bg1"/>
                </a:solidFill>
              </a:rPr>
              <a:t>доц.каф.Открытых</a:t>
            </a:r>
            <a:r>
              <a:rPr lang="ru-RU" sz="2600" b="1" dirty="0">
                <a:solidFill>
                  <a:schemeClr val="bg1"/>
                </a:solidFill>
              </a:rPr>
              <a:t> горных работ </a:t>
            </a:r>
            <a:r>
              <a:rPr lang="ru-RU" sz="2600" b="1" dirty="0" err="1">
                <a:solidFill>
                  <a:schemeClr val="bg1"/>
                </a:solidFill>
              </a:rPr>
              <a:t>КазНИТУ</a:t>
            </a: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2600" b="1" dirty="0">
                <a:solidFill>
                  <a:schemeClr val="bg1"/>
                </a:solidFill>
              </a:rPr>
              <a:t>Академик ОО «МАИН»</a:t>
            </a:r>
          </a:p>
          <a:p>
            <a:pPr marL="0" indent="0">
              <a:lnSpc>
                <a:spcPct val="100000"/>
              </a:lnSpc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ru-RU" sz="2600" dirty="0">
              <a:solidFill>
                <a:schemeClr val="bg1"/>
              </a:solidFill>
            </a:endParaRPr>
          </a:p>
        </p:txBody>
      </p:sp>
      <p:pic>
        <p:nvPicPr>
          <p:cNvPr id="5" name="Picture 2" descr="Что нужно делать в день рождения умершего? - Благодел">
            <a:extLst>
              <a:ext uri="{FF2B5EF4-FFF2-40B4-BE49-F238E27FC236}">
                <a16:creationId xmlns:a16="http://schemas.microsoft.com/office/drawing/2014/main" id="{60E951EC-C07B-44AE-BA62-F73B01CDAE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1" r="13945"/>
          <a:stretch/>
        </p:blipFill>
        <p:spPr bwMode="auto">
          <a:xfrm>
            <a:off x="8091385" y="4237586"/>
            <a:ext cx="3678837" cy="26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3863F4-953B-41DF-83D6-D728FF8C42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548" y="1731752"/>
            <a:ext cx="2897714" cy="397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83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9CB57E-0EE1-4FEA-A354-16578B138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err="1">
                <a:solidFill>
                  <a:schemeClr val="bg1"/>
                </a:solidFill>
                <a:latin typeface="+mn-lt"/>
              </a:rPr>
              <a:t>Досмухамедов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 Нурлан </a:t>
            </a:r>
            <a:r>
              <a:rPr lang="ru-RU" b="1" dirty="0" err="1">
                <a:solidFill>
                  <a:schemeClr val="bg1"/>
                </a:solidFill>
                <a:latin typeface="+mn-lt"/>
              </a:rPr>
              <a:t>Калиевич</a:t>
            </a:r>
            <a:br>
              <a:rPr lang="ru-RU" b="1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8B3A41-2F4F-42DC-ADE1-E49299BAA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7087" y="1690688"/>
            <a:ext cx="7242205" cy="40536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  <a:latin typeface="Nunito Sans" pitchFamily="2" charset="-52"/>
              </a:rPr>
              <a:t>(</a:t>
            </a:r>
            <a:r>
              <a:rPr lang="ru-RU" sz="2600" b="1" dirty="0">
                <a:solidFill>
                  <a:schemeClr val="bg1"/>
                </a:solidFill>
              </a:rPr>
              <a:t>25.03.1929 г. – 13.05.2024 г.)</a:t>
            </a:r>
          </a:p>
          <a:p>
            <a:pPr marL="0" indent="0"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Гидрогеолог ТОО "ОБИС«</a:t>
            </a:r>
          </a:p>
          <a:p>
            <a:pPr marL="0" indent="0"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Кандидат геолого-минералогических наук</a:t>
            </a:r>
          </a:p>
          <a:p>
            <a:pPr marL="0" indent="0"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Академик МАИН</a:t>
            </a:r>
          </a:p>
          <a:p>
            <a:pPr marL="0" indent="0">
              <a:buNone/>
            </a:pPr>
            <a:endParaRPr lang="ru-RU" sz="1600" b="1" dirty="0">
              <a:solidFill>
                <a:schemeClr val="bg1"/>
              </a:solidFill>
              <a:latin typeface="Nunito Sans" pitchFamily="2" charset="-52"/>
            </a:endParaRPr>
          </a:p>
          <a:p>
            <a:pPr marL="0" indent="0">
              <a:buNone/>
            </a:pPr>
            <a:endParaRPr lang="ru-RU" sz="1600" b="1" dirty="0">
              <a:solidFill>
                <a:schemeClr val="bg1"/>
              </a:solidFill>
              <a:latin typeface="Nunito Sans" pitchFamily="2" charset="-52"/>
            </a:endParaRPr>
          </a:p>
          <a:p>
            <a:pPr marL="0" indent="0">
              <a:buNone/>
            </a:pPr>
            <a:endParaRPr lang="ru-RU" sz="1600" b="1" dirty="0">
              <a:solidFill>
                <a:schemeClr val="bg1"/>
              </a:solidFill>
              <a:latin typeface="Nunito Sans" pitchFamily="2" charset="-52"/>
            </a:endParaRPr>
          </a:p>
          <a:p>
            <a:pPr marL="0" indent="0">
              <a:buNone/>
            </a:pPr>
            <a:endParaRPr lang="ru-RU" sz="2400" b="1" dirty="0">
              <a:solidFill>
                <a:schemeClr val="bg1"/>
              </a:solidFill>
              <a:latin typeface="Nunito Sans" pitchFamily="2" charset="-52"/>
            </a:endParaRPr>
          </a:p>
          <a:p>
            <a:pPr marL="0" indent="0">
              <a:buNone/>
            </a:pP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" name="Picture 2" descr="Что нужно делать в день рождения умершего? - Благодел">
            <a:extLst>
              <a:ext uri="{FF2B5EF4-FFF2-40B4-BE49-F238E27FC236}">
                <a16:creationId xmlns:a16="http://schemas.microsoft.com/office/drawing/2014/main" id="{E2343931-55C4-4F37-8137-79830F1CA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557" y="4214140"/>
            <a:ext cx="4796118" cy="26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9DE0BA7-7782-46C9-981C-0C5C50073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255" y="1694312"/>
            <a:ext cx="3781953" cy="375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58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628688-DA0C-42A2-9E39-3B2E46F1E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900" b="1" dirty="0" err="1">
                <a:solidFill>
                  <a:schemeClr val="bg1"/>
                </a:solidFill>
                <a:latin typeface="+mn-lt"/>
              </a:rPr>
              <a:t>Рахимбекова</a:t>
            </a:r>
            <a:r>
              <a:rPr lang="ru-RU" sz="4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4900" b="1" dirty="0" err="1">
                <a:solidFill>
                  <a:schemeClr val="bg1"/>
                </a:solidFill>
                <a:latin typeface="+mn-lt"/>
              </a:rPr>
              <a:t>Шамсия</a:t>
            </a:r>
            <a:r>
              <a:rPr lang="ru-RU" sz="4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4900" b="1" dirty="0" err="1">
                <a:solidFill>
                  <a:schemeClr val="bg1"/>
                </a:solidFill>
                <a:latin typeface="+mn-lt"/>
              </a:rPr>
              <a:t>Мадиевна</a:t>
            </a:r>
            <a:br>
              <a:rPr lang="ru-RU" b="1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3D9A53-B9D4-4993-B9F7-F4F21010C0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7103" y="1477058"/>
            <a:ext cx="6956101" cy="405901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b="1" dirty="0">
                <a:solidFill>
                  <a:schemeClr val="bg1"/>
                </a:solidFill>
                <a:latin typeface="Nunito Sans" pitchFamily="2" charset="-52"/>
              </a:rPr>
              <a:t>(</a:t>
            </a:r>
            <a:r>
              <a:rPr lang="ru-RU" sz="2400" b="1" dirty="0">
                <a:solidFill>
                  <a:schemeClr val="bg1"/>
                </a:solidFill>
              </a:rPr>
              <a:t>18.08.1940 г. – 09.11.2025 г.)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ru-RU" sz="2400" b="1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b="1" dirty="0">
                <a:solidFill>
                  <a:schemeClr val="bg1"/>
                </a:solidFill>
              </a:rPr>
              <a:t>врач-терапевт </a:t>
            </a:r>
            <a:r>
              <a:rPr lang="ru-RU" sz="2400" b="1" dirty="0" err="1">
                <a:solidFill>
                  <a:schemeClr val="bg1"/>
                </a:solidFill>
              </a:rPr>
              <a:t>высш</a:t>
            </a:r>
            <a:r>
              <a:rPr lang="ru-RU" sz="2400" b="1" dirty="0">
                <a:solidFill>
                  <a:schemeClr val="bg1"/>
                </a:solidFill>
              </a:rPr>
              <a:t> категории Карагандинская Государственная Медицинская Академия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ru-RU" sz="2400" b="1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b="1" dirty="0">
                <a:solidFill>
                  <a:schemeClr val="bg1"/>
                </a:solidFill>
              </a:rPr>
              <a:t>Кандидат медицинских наук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ru-RU" sz="2400" b="1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b="1" dirty="0">
                <a:solidFill>
                  <a:schemeClr val="bg1"/>
                </a:solidFill>
              </a:rPr>
              <a:t>Член-</a:t>
            </a:r>
            <a:r>
              <a:rPr lang="ru-RU" sz="2400" b="1" dirty="0" err="1">
                <a:solidFill>
                  <a:schemeClr val="bg1"/>
                </a:solidFill>
              </a:rPr>
              <a:t>коррестпондент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b="1" dirty="0">
                <a:solidFill>
                  <a:schemeClr val="bg1"/>
                </a:solidFill>
              </a:rPr>
              <a:t>ОО «МАИН»</a:t>
            </a:r>
          </a:p>
          <a:p>
            <a:pPr marL="0" indent="0">
              <a:buNone/>
            </a:pPr>
            <a:endParaRPr lang="ru-RU" sz="2400" b="1" dirty="0">
              <a:solidFill>
                <a:schemeClr val="bg1"/>
              </a:solidFill>
              <a:latin typeface="Nunito Sans" pitchFamily="2" charset="-52"/>
            </a:endParaRPr>
          </a:p>
        </p:txBody>
      </p:sp>
      <p:pic>
        <p:nvPicPr>
          <p:cNvPr id="5" name="Picture 2" descr="Что нужно делать в день рождения умершего? - Благодел">
            <a:extLst>
              <a:ext uri="{FF2B5EF4-FFF2-40B4-BE49-F238E27FC236}">
                <a16:creationId xmlns:a16="http://schemas.microsoft.com/office/drawing/2014/main" id="{1A7CC377-F415-4AF3-9CE4-694D2A6F1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800" y="4214140"/>
            <a:ext cx="4796118" cy="26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38A5C2-6C18-4538-94DC-921AE1788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40" y="1532426"/>
            <a:ext cx="3222806" cy="372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448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9FD0A5B-9FE5-41A3-B39F-6030215A5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9385" y="1669807"/>
            <a:ext cx="6379692" cy="43706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(25.11.1949 г. – 14.07.2025 г.)</a:t>
            </a:r>
          </a:p>
          <a:p>
            <a:pPr marL="0" indent="0">
              <a:buNone/>
            </a:pPr>
            <a:endParaRPr lang="ru-RU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доктор технических наук, профессор, академик Национальной академии наук Республики Казахстан, бывший ректор Казахского национального технического университета имени К.И. Сатпаева</a:t>
            </a:r>
          </a:p>
          <a:p>
            <a:pPr marL="0" indent="0">
              <a:buNone/>
            </a:pPr>
            <a:endParaRPr lang="ru-RU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Академик ОО «МАИН»</a:t>
            </a:r>
          </a:p>
          <a:p>
            <a:pPr marL="0" indent="0">
              <a:buNone/>
            </a:pPr>
            <a:endParaRPr lang="ru-RU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7729F88-29CA-4A4D-883C-8A95E1958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n-lt"/>
              </a:rPr>
              <a:t>Адилов </a:t>
            </a:r>
            <a:r>
              <a:rPr lang="ru-RU" b="1" dirty="0" err="1">
                <a:solidFill>
                  <a:schemeClr val="bg1"/>
                </a:solidFill>
                <a:latin typeface="+mn-lt"/>
              </a:rPr>
              <a:t>Жексенбек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1"/>
                </a:solidFill>
                <a:latin typeface="+mn-lt"/>
              </a:rPr>
              <a:t>Макеевич</a:t>
            </a:r>
            <a:br>
              <a:rPr lang="ru-RU" b="1" dirty="0">
                <a:solidFill>
                  <a:schemeClr val="bg1"/>
                </a:solidFill>
                <a:latin typeface="+mn-lt"/>
              </a:rPr>
            </a:b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Picture 2" descr="Что нужно делать в день рождения умершего? - Благодел">
            <a:extLst>
              <a:ext uri="{FF2B5EF4-FFF2-40B4-BE49-F238E27FC236}">
                <a16:creationId xmlns:a16="http://schemas.microsoft.com/office/drawing/2014/main" id="{FA58B495-1746-44C5-88BD-8617D0E29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170" y="4214140"/>
            <a:ext cx="4796118" cy="26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770193-6F43-4032-8EA0-C4578FD8B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71953"/>
            <a:ext cx="2599691" cy="331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055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DA4286-4160-4638-8998-88159AA60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n-lt"/>
              </a:rPr>
              <a:t>Ибраев </a:t>
            </a:r>
            <a:r>
              <a:rPr lang="ru-RU" b="1" dirty="0" err="1">
                <a:solidFill>
                  <a:schemeClr val="bg1"/>
                </a:solidFill>
                <a:latin typeface="+mn-lt"/>
              </a:rPr>
              <a:t>Иршек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1"/>
                </a:solidFill>
                <a:latin typeface="+mn-lt"/>
              </a:rPr>
              <a:t>Кажикаримович</a:t>
            </a:r>
            <a:br>
              <a:rPr lang="ru-RU" b="1" dirty="0">
                <a:solidFill>
                  <a:schemeClr val="bg1"/>
                </a:solidFill>
                <a:latin typeface="+mn-lt"/>
              </a:rPr>
            </a:b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C5AC11-6DAB-4A55-B43B-5FCF4D968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0302" y="1414145"/>
            <a:ext cx="6445258" cy="43526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(09.10.1952 г. – 07.06.2025 г.)</a:t>
            </a:r>
          </a:p>
          <a:p>
            <a:pPr marL="0" indent="0"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Профессор кафедры «Теплоэнергетика и металлургия» Инновационный Евразийский Университет </a:t>
            </a:r>
            <a:r>
              <a:rPr lang="ru-RU" sz="2600" b="1" dirty="0" err="1">
                <a:solidFill>
                  <a:schemeClr val="bg1"/>
                </a:solidFill>
              </a:rPr>
              <a:t>г.Павлодар</a:t>
            </a:r>
            <a:r>
              <a:rPr lang="ru-RU" sz="2600" b="1" dirty="0">
                <a:solidFill>
                  <a:schemeClr val="bg1"/>
                </a:solidFill>
              </a:rPr>
              <a:t>, 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Доктор технических наук</a:t>
            </a:r>
          </a:p>
          <a:p>
            <a:pPr marL="0" indent="0">
              <a:buNone/>
            </a:pPr>
            <a:endParaRPr lang="ru-RU" sz="2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</a:rPr>
              <a:t>Академик ОО «МАИН»</a:t>
            </a:r>
          </a:p>
        </p:txBody>
      </p:sp>
      <p:pic>
        <p:nvPicPr>
          <p:cNvPr id="5" name="Picture 2" descr="Что нужно делать в день рождения умершего? - Благодел">
            <a:extLst>
              <a:ext uri="{FF2B5EF4-FFF2-40B4-BE49-F238E27FC236}">
                <a16:creationId xmlns:a16="http://schemas.microsoft.com/office/drawing/2014/main" id="{C2E9D6C1-9FB6-4C1D-B457-0E001E355B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3"/>
          <a:stretch/>
        </p:blipFill>
        <p:spPr bwMode="auto">
          <a:xfrm>
            <a:off x="8081890" y="4214140"/>
            <a:ext cx="4297679" cy="26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30645-55D7-41EE-970B-BA738F2C7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753" y="1663691"/>
            <a:ext cx="3006309" cy="385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14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596664-7EE8-4BD8-AD4D-7174916EF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chemeClr val="bg1"/>
                </a:solidFill>
                <a:latin typeface="+mn-lt"/>
              </a:rPr>
              <a:t>Туленбаев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 Мурат </a:t>
            </a:r>
            <a:r>
              <a:rPr lang="ru-RU" b="1" dirty="0" err="1">
                <a:solidFill>
                  <a:schemeClr val="bg1"/>
                </a:solidFill>
                <a:latin typeface="+mn-lt"/>
              </a:rPr>
              <a:t>Сауранбаевич</a:t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FE2B4F-6B88-457F-A659-8C461A1B3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1825625"/>
            <a:ext cx="67818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i="0" dirty="0">
                <a:solidFill>
                  <a:schemeClr val="bg1"/>
                </a:solidFill>
                <a:effectLst/>
              </a:rPr>
              <a:t>(25.10.1952 г. – </a:t>
            </a:r>
            <a:r>
              <a:rPr lang="ru-RU" sz="2800" b="1" dirty="0">
                <a:solidFill>
                  <a:schemeClr val="bg1"/>
                </a:solidFill>
              </a:rPr>
              <a:t>06.01.2025 </a:t>
            </a:r>
            <a:r>
              <a:rPr lang="ru-RU" sz="2800" b="1" i="0" dirty="0">
                <a:solidFill>
                  <a:schemeClr val="bg1"/>
                </a:solidFill>
                <a:effectLst/>
              </a:rPr>
              <a:t>г.)</a:t>
            </a:r>
          </a:p>
          <a:p>
            <a:pPr marL="0" indent="0">
              <a:buNone/>
            </a:pPr>
            <a:endParaRPr lang="ru-RU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chemeClr val="bg1"/>
                </a:solidFill>
              </a:rPr>
              <a:t>Директор департамента информатизации и дистанционных технологий </a:t>
            </a:r>
            <a:r>
              <a:rPr lang="ru-RU" sz="2800" b="1" dirty="0" err="1">
                <a:solidFill>
                  <a:schemeClr val="bg1"/>
                </a:solidFill>
              </a:rPr>
              <a:t>Таразский</a:t>
            </a:r>
            <a:r>
              <a:rPr lang="ru-RU" sz="2800" b="1" dirty="0">
                <a:solidFill>
                  <a:schemeClr val="bg1"/>
                </a:solidFill>
              </a:rPr>
              <a:t> государственный университет им. М.Х. </a:t>
            </a:r>
            <a:r>
              <a:rPr lang="ru-RU" sz="2800" b="1" dirty="0" err="1">
                <a:solidFill>
                  <a:schemeClr val="bg1"/>
                </a:solidFill>
              </a:rPr>
              <a:t>Дулати</a:t>
            </a:r>
            <a:endParaRPr lang="ru-RU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chemeClr val="bg1"/>
                </a:solidFill>
              </a:rPr>
              <a:t>Доктор технических наук</a:t>
            </a:r>
          </a:p>
          <a:p>
            <a:pPr marL="0" indent="0">
              <a:buNone/>
            </a:pPr>
            <a:endParaRPr lang="ru-RU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chemeClr val="bg1"/>
                </a:solidFill>
              </a:rPr>
              <a:t>Академик ОО «МАИН»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Что нужно делать в день рождения умершего? - Благодел">
            <a:extLst>
              <a:ext uri="{FF2B5EF4-FFF2-40B4-BE49-F238E27FC236}">
                <a16:creationId xmlns:a16="http://schemas.microsoft.com/office/drawing/2014/main" id="{CD56A215-C936-4EB4-A162-0D68FC764C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1"/>
          <a:stretch/>
        </p:blipFill>
        <p:spPr bwMode="auto">
          <a:xfrm>
            <a:off x="8370276" y="4214140"/>
            <a:ext cx="4274233" cy="26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BC28CC-C88E-426A-B26B-9E93AB6A5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59" y="1825625"/>
            <a:ext cx="3169683" cy="359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99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30EF82E-0584-4363-A65E-BC4BFF42C1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2493"/>
            <a:ext cx="10515600" cy="2093232"/>
          </a:xfrm>
        </p:spPr>
        <p:txBody>
          <a:bodyPr/>
          <a:lstStyle/>
          <a:p>
            <a:pPr marL="0" indent="0">
              <a:buNone/>
            </a:pPr>
            <a:endParaRPr lang="ru-RU" sz="5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ru-RU" sz="6600" b="1" dirty="0">
                <a:solidFill>
                  <a:schemeClr val="bg1"/>
                </a:solidFill>
                <a:ea typeface="+mj-ea"/>
                <a:cs typeface="+mj-cs"/>
              </a:rPr>
              <a:t>О них мы помним всегда!</a:t>
            </a:r>
          </a:p>
        </p:txBody>
      </p:sp>
      <p:pic>
        <p:nvPicPr>
          <p:cNvPr id="7" name="Picture 2" descr="Что нужно делать в день рождения умершего? - Благодел">
            <a:extLst>
              <a:ext uri="{FF2B5EF4-FFF2-40B4-BE49-F238E27FC236}">
                <a16:creationId xmlns:a16="http://schemas.microsoft.com/office/drawing/2014/main" id="{2FB5F298-A482-46D5-BC9A-94C85C82C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930" y="4214140"/>
            <a:ext cx="4796118" cy="26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881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366</TotalTime>
  <Words>286</Words>
  <Application>Microsoft Office PowerPoint</Application>
  <PresentationFormat>Широкоэкранный</PresentationFormat>
  <Paragraphs>67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Nunito Sans</vt:lpstr>
      <vt:lpstr>Тема Office</vt:lpstr>
      <vt:lpstr>Picture</vt:lpstr>
      <vt:lpstr>Расширенное  заседание президиума Международной академии информатизации</vt:lpstr>
      <vt:lpstr>Ашимов Абдыкаппар Ашимович </vt:lpstr>
      <vt:lpstr>Гурьевский Борис Алексеевич </vt:lpstr>
      <vt:lpstr>Досмухамедов Нурлан Калиевич </vt:lpstr>
      <vt:lpstr>Рахимбекова Шамсия Мадиевна </vt:lpstr>
      <vt:lpstr>Адилов Жексенбек Макеевич </vt:lpstr>
      <vt:lpstr>Ибраев Иршек Кажикаримович </vt:lpstr>
      <vt:lpstr>Туленбаев Мурат Сауранбаевич </vt:lpstr>
      <vt:lpstr>Презентация PowerPoint</vt:lpstr>
      <vt:lpstr>Расширенное  заседание президиума Международной академии информатизации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Расширенное  заседание президиума Международной академии информатизации</dc:title>
  <dc:creator>User</dc:creator>
  <cp:lastModifiedBy>Natalya Nekrassova</cp:lastModifiedBy>
  <cp:revision>19</cp:revision>
  <dcterms:created xsi:type="dcterms:W3CDTF">2025-04-14T12:02:56Z</dcterms:created>
  <dcterms:modified xsi:type="dcterms:W3CDTF">2026-04-29T07:03:01Z</dcterms:modified>
</cp:coreProperties>
</file>